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4" r:id="rId2"/>
    <p:sldId id="257" r:id="rId3"/>
    <p:sldId id="273" r:id="rId4"/>
    <p:sldId id="265" r:id="rId5"/>
    <p:sldId id="266" r:id="rId6"/>
    <p:sldId id="267" r:id="rId7"/>
    <p:sldId id="274" r:id="rId8"/>
    <p:sldId id="268" r:id="rId9"/>
    <p:sldId id="269" r:id="rId10"/>
    <p:sldId id="270" r:id="rId11"/>
    <p:sldId id="271" r:id="rId12"/>
    <p:sldId id="272" r:id="rId13"/>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66E0173-DCBB-D147-AB5D-D887365E2E01}">
          <p14:sldIdLst>
            <p14:sldId id="264"/>
            <p14:sldId id="257"/>
            <p14:sldId id="273"/>
            <p14:sldId id="265"/>
            <p14:sldId id="266"/>
            <p14:sldId id="267"/>
            <p14:sldId id="274"/>
            <p14:sldId id="268"/>
            <p14:sldId id="269"/>
            <p14:sldId id="270"/>
            <p14:sldId id="271"/>
            <p14:sldId id="272"/>
          </p14:sldIdLst>
        </p14:section>
        <p14:section name="Abschnitt ohne Titel" id="{EE7C19A2-1EFB-C745-87E3-3C62EAE30A8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0" autoAdjust="0"/>
    <p:restoredTop sz="94755" autoAdjust="0"/>
  </p:normalViewPr>
  <p:slideViewPr>
    <p:cSldViewPr snapToGrid="0" snapToObjects="1">
      <p:cViewPr varScale="1">
        <p:scale>
          <a:sx n="76" d="100"/>
          <a:sy n="76" d="100"/>
        </p:scale>
        <p:origin x="1355" y="48"/>
      </p:cViewPr>
      <p:guideLst>
        <p:guide orient="horz" pos="2160"/>
        <p:guide pos="2880"/>
      </p:guideLst>
    </p:cSldViewPr>
  </p:slideViewPr>
  <p:outlineViewPr>
    <p:cViewPr>
      <p:scale>
        <a:sx n="33" d="100"/>
        <a:sy n="33" d="100"/>
      </p:scale>
      <p:origin x="0" y="920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446CD8-3301-BA4D-80A3-689510633BEC}" type="datetimeFigureOut">
              <a:rPr lang="fr-FR" smtClean="0"/>
              <a:t>19/08/2017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545FF-8DEB-3C4E-8FD3-3BFC434C5201}" type="slidenum">
              <a:rPr lang="fr-FR" smtClean="0"/>
              <a:t>‹#›</a:t>
            </a:fld>
            <a:endParaRPr lang="fr-FR"/>
          </a:p>
        </p:txBody>
      </p:sp>
    </p:spTree>
    <p:extLst>
      <p:ext uri="{BB962C8B-B14F-4D97-AF65-F5344CB8AC3E}">
        <p14:creationId xmlns:p14="http://schemas.microsoft.com/office/powerpoint/2010/main" val="34878057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710BC89-7BCD-D448-A3B7-E283EADA9A84}" type="slidenum">
              <a:rPr lang="en-US"/>
              <a:pPr>
                <a:defRPr/>
              </a:pPr>
              <a:t>7</a:t>
            </a:fld>
            <a:endParaRPr lang="en-US"/>
          </a:p>
        </p:txBody>
      </p:sp>
      <p:sp>
        <p:nvSpPr>
          <p:cNvPr id="296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9699" name="Rectangle 3"/>
          <p:cNvSpPr>
            <a:spLocks noGrp="1" noChangeArrowheads="1"/>
          </p:cNvSpPr>
          <p:nvPr>
            <p:ph type="body" idx="1"/>
          </p:nvPr>
        </p:nvSpPr>
        <p:spPr/>
        <p:txBody>
          <a:bodyPr/>
          <a:lstStyle/>
          <a:p>
            <a:pPr eaLnBrk="1" hangingPunct="1">
              <a:spcBef>
                <a:spcPct val="0"/>
              </a:spcBef>
              <a:defRPr/>
            </a:pPr>
            <a:r>
              <a:rPr lang="en-US" sz="800" b="1" smtClean="0">
                <a:cs typeface="+mn-cs"/>
              </a:rPr>
              <a:t>Key messages</a:t>
            </a:r>
            <a:endParaRPr lang="en-US" sz="800" smtClean="0">
              <a:cs typeface="+mn-cs"/>
            </a:endParaRPr>
          </a:p>
          <a:p>
            <a:pPr eaLnBrk="1" hangingPunct="1">
              <a:spcBef>
                <a:spcPct val="0"/>
              </a:spcBef>
              <a:buFontTx/>
              <a:buChar char="•"/>
              <a:defRPr/>
            </a:pPr>
            <a:r>
              <a:rPr lang="en-GB" sz="800" smtClean="0">
                <a:cs typeface="+mn-cs"/>
              </a:rPr>
              <a:t> Households produce different waste products.</a:t>
            </a:r>
          </a:p>
          <a:p>
            <a:pPr eaLnBrk="1" hangingPunct="1">
              <a:spcBef>
                <a:spcPct val="0"/>
              </a:spcBef>
              <a:buFontTx/>
              <a:buChar char="•"/>
              <a:defRPr/>
            </a:pPr>
            <a:r>
              <a:rPr lang="en-GB" sz="800" smtClean="0">
                <a:cs typeface="+mn-cs"/>
              </a:rPr>
              <a:t> A sanitation system must deal with all products generated.</a:t>
            </a:r>
          </a:p>
          <a:p>
            <a:pPr eaLnBrk="1" hangingPunct="1">
              <a:spcBef>
                <a:spcPct val="0"/>
              </a:spcBef>
              <a:defRPr/>
            </a:pPr>
            <a:endParaRPr lang="en-US" sz="800" smtClean="0">
              <a:cs typeface="+mn-cs"/>
            </a:endParaRPr>
          </a:p>
          <a:p>
            <a:pPr eaLnBrk="1" hangingPunct="1">
              <a:spcBef>
                <a:spcPct val="0"/>
              </a:spcBef>
              <a:defRPr/>
            </a:pPr>
            <a:r>
              <a:rPr lang="en-US" sz="800" b="1" smtClean="0">
                <a:cs typeface="+mn-cs"/>
              </a:rPr>
              <a:t>Next slide:</a:t>
            </a:r>
            <a:r>
              <a:rPr lang="en-US" sz="800" smtClean="0">
                <a:cs typeface="+mn-cs"/>
              </a:rPr>
              <a:t> What are the characteristics of waste products?</a:t>
            </a:r>
          </a:p>
          <a:p>
            <a:pPr eaLnBrk="1" hangingPunct="1">
              <a:spcBef>
                <a:spcPct val="0"/>
              </a:spcBef>
              <a:defRPr/>
            </a:pPr>
            <a:endParaRPr lang="en-US" sz="800" smtClean="0">
              <a:cs typeface="+mn-cs"/>
            </a:endParaRPr>
          </a:p>
          <a:p>
            <a:pPr eaLnBrk="1" hangingPunct="1">
              <a:spcBef>
                <a:spcPct val="0"/>
              </a:spcBef>
              <a:defRPr/>
            </a:pPr>
            <a:r>
              <a:rPr lang="en-US" sz="800" b="1" smtClean="0">
                <a:cs typeface="+mn-cs"/>
              </a:rPr>
              <a:t>Additional information &amp; questions:</a:t>
            </a:r>
            <a:endParaRPr lang="en-US" sz="800" smtClean="0">
              <a:cs typeface="+mn-cs"/>
            </a:endParaRPr>
          </a:p>
          <a:p>
            <a:pPr eaLnBrk="1" hangingPunct="1">
              <a:spcBef>
                <a:spcPts val="600"/>
              </a:spcBef>
              <a:defRPr/>
            </a:pPr>
            <a:r>
              <a:rPr lang="en-GB" sz="800" smtClean="0">
                <a:cs typeface="+mn-cs"/>
              </a:rPr>
              <a:t>The generation of liquid waste from human activities is unavoidable. However, not all humans produce the same amount of liquid waste. The type and amount of liquid waste produced in households is influenced by behaviour, lifestyle and standard of living of the population as well as by the governing technical and juridical framework. (Henze and Ledin 2001, pp. 57-72)</a:t>
            </a:r>
          </a:p>
          <a:p>
            <a:pPr eaLnBrk="1" hangingPunct="1">
              <a:spcBef>
                <a:spcPts val="600"/>
              </a:spcBef>
              <a:defRPr/>
            </a:pPr>
            <a:r>
              <a:rPr lang="en-GB" sz="800" smtClean="0">
                <a:cs typeface="+mn-cs"/>
              </a:rPr>
              <a:t>The following section describes the different liquid waste fractions produced by the households. Industrial wastewater is not included, although it makes up an important fraction of wastewater in some environments. (Tilley 2007, pp. 2)</a:t>
            </a:r>
          </a:p>
          <a:p>
            <a:pPr eaLnBrk="1" hangingPunct="1">
              <a:spcBef>
                <a:spcPct val="0"/>
              </a:spcBef>
              <a:buFontTx/>
              <a:buChar char="•"/>
              <a:defRPr/>
            </a:pPr>
            <a:r>
              <a:rPr lang="en-US" sz="800" smtClean="0">
                <a:cs typeface="+mn-cs"/>
              </a:rPr>
              <a:t> Blackwater is the mixture of urine, faeces and flushing water, along with anal cleansing water (if anal cleansing is practiced) or dry cleansing material (e.g. toilet paper).</a:t>
            </a:r>
          </a:p>
          <a:p>
            <a:pPr eaLnBrk="1" hangingPunct="1">
              <a:spcBef>
                <a:spcPct val="0"/>
              </a:spcBef>
              <a:buFontTx/>
              <a:buChar char="•"/>
              <a:defRPr/>
            </a:pPr>
            <a:r>
              <a:rPr lang="en-US" sz="800" smtClean="0">
                <a:cs typeface="+mn-cs"/>
              </a:rPr>
              <a:t> Greywater is used water which results from bathing, hand-washing, cooking or clothes-washing.  It is sometimes mixed with, or treated along with, other types of products</a:t>
            </a:r>
            <a:endParaRPr lang="de-DE" sz="800" smtClean="0">
              <a:cs typeface="+mn-cs"/>
            </a:endParaRPr>
          </a:p>
          <a:p>
            <a:pPr eaLnBrk="1" hangingPunct="1">
              <a:spcBef>
                <a:spcPct val="0"/>
              </a:spcBef>
              <a:buFontTx/>
              <a:buChar char="•"/>
              <a:defRPr/>
            </a:pPr>
            <a:r>
              <a:rPr lang="en-US" sz="800" smtClean="0">
                <a:cs typeface="+mn-cs"/>
              </a:rPr>
              <a:t> Urine  is urine that is not mixed with any faeces or water.</a:t>
            </a:r>
          </a:p>
          <a:p>
            <a:pPr eaLnBrk="1" hangingPunct="1">
              <a:spcBef>
                <a:spcPct val="0"/>
              </a:spcBef>
              <a:buFontTx/>
              <a:buChar char="•"/>
              <a:defRPr/>
            </a:pPr>
            <a:r>
              <a:rPr lang="en-US" sz="800" smtClean="0">
                <a:cs typeface="+mn-cs"/>
              </a:rPr>
              <a:t> Faeces refers to (semi) solid excrement without any urine or water.</a:t>
            </a:r>
          </a:p>
          <a:p>
            <a:pPr eaLnBrk="1" hangingPunct="1">
              <a:spcBef>
                <a:spcPct val="0"/>
              </a:spcBef>
              <a:buFontTx/>
              <a:buChar char="•"/>
              <a:defRPr/>
            </a:pPr>
            <a:r>
              <a:rPr lang="en-US" sz="800" smtClean="0">
                <a:cs typeface="+mn-cs"/>
              </a:rPr>
              <a:t> Excreta is the mixture of urine and faeces that is not mixed with any flushing water (although small amounts of anal cleansing water may be included).</a:t>
            </a:r>
          </a:p>
          <a:p>
            <a:pPr eaLnBrk="1" hangingPunct="1">
              <a:spcBef>
                <a:spcPct val="0"/>
              </a:spcBef>
              <a:buFontTx/>
              <a:buChar char="•"/>
              <a:defRPr/>
            </a:pPr>
            <a:r>
              <a:rPr lang="en-US" sz="800" smtClean="0">
                <a:cs typeface="+mn-cs"/>
              </a:rPr>
              <a:t> Faecal Sludge is the general term for the undigested, or partially digested slurry or solid that results from the storage or treatment of blackwater or excreta.</a:t>
            </a:r>
            <a:endParaRPr lang="de-DE" sz="800" smtClean="0">
              <a:cs typeface="+mn-cs"/>
            </a:endParaRPr>
          </a:p>
          <a:p>
            <a:pPr eaLnBrk="1" hangingPunct="1">
              <a:spcBef>
                <a:spcPct val="50000"/>
              </a:spcBef>
              <a:defRPr/>
            </a:pPr>
            <a:endParaRPr lang="en-GB" sz="800" smtClean="0">
              <a:cs typeface="+mn-cs"/>
            </a:endParaRPr>
          </a:p>
          <a:p>
            <a:pPr eaLnBrk="1" hangingPunct="1">
              <a:spcBef>
                <a:spcPct val="50000"/>
              </a:spcBef>
              <a:buFontTx/>
              <a:buChar char="•"/>
              <a:defRPr/>
            </a:pPr>
            <a:r>
              <a:rPr lang="en-GB" sz="800" smtClean="0">
                <a:cs typeface="+mn-cs"/>
              </a:rPr>
              <a:t> Why distinguish between so many products?</a:t>
            </a:r>
            <a:r>
              <a:rPr lang="en-GB" sz="800" smtClean="0">
                <a:solidFill>
                  <a:srgbClr val="800080"/>
                </a:solidFill>
                <a:cs typeface="+mn-cs"/>
              </a:rPr>
              <a:t> </a:t>
            </a:r>
          </a:p>
          <a:p>
            <a:pPr eaLnBrk="1" hangingPunct="1">
              <a:spcBef>
                <a:spcPct val="50000"/>
              </a:spcBef>
              <a:defRPr/>
            </a:pPr>
            <a:endParaRPr lang="de-DE" sz="800" smtClean="0">
              <a:cs typeface="+mn-cs"/>
            </a:endParaRPr>
          </a:p>
          <a:p>
            <a:pPr eaLnBrk="1" hangingPunct="1">
              <a:spcBef>
                <a:spcPct val="0"/>
              </a:spcBef>
              <a:defRPr/>
            </a:pPr>
            <a:endParaRPr lang="en-US" sz="800"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865438"/>
            <a:ext cx="7772400" cy="674538"/>
          </a:xfrm>
          <a:prstGeom prst="rect">
            <a:avLst/>
          </a:prstGeom>
        </p:spPr>
        <p:txBody>
          <a:bodyPr/>
          <a:lstStyle>
            <a:lvl1pPr>
              <a:defRPr sz="3200">
                <a:latin typeface="Helvetica Light"/>
                <a:cs typeface="Helvetica Light"/>
              </a:defRPr>
            </a:lvl1pPr>
          </a:lstStyle>
          <a:p>
            <a:r>
              <a:rPr lang="de-DE" dirty="0" smtClean="0"/>
              <a:t>Mastertitelformat bearbeiten</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19.08.2017</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10346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5240E-DB16-EC48-A3CE-0DC151347EE5}" type="datetimeFigureOut">
              <a:rPr lang="de-DE" smtClean="0"/>
              <a:t>19.08.2017</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4587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892970" y="4723805"/>
            <a:ext cx="7358063" cy="1000125"/>
          </a:xfrm>
          <a:prstGeom prst="rect">
            <a:avLst/>
          </a:prstGeom>
        </p:spPr>
        <p:txBody>
          <a:bodyPr lIns="64291" tIns="32146" rIns="64291" bIns="32146" anchor="b"/>
          <a:lstStyle/>
          <a:p>
            <a:pPr lvl="0">
              <a:defRPr sz="1800"/>
            </a:pPr>
            <a:r>
              <a:rPr sz="5600"/>
              <a:t>Titeltext</a:t>
            </a:r>
          </a:p>
        </p:txBody>
      </p:sp>
      <p:sp>
        <p:nvSpPr>
          <p:cNvPr id="9" name="Shape 9"/>
          <p:cNvSpPr>
            <a:spLocks noGrp="1"/>
          </p:cNvSpPr>
          <p:nvPr>
            <p:ph type="body" idx="1"/>
          </p:nvPr>
        </p:nvSpPr>
        <p:spPr>
          <a:xfrm>
            <a:off x="892970" y="5759649"/>
            <a:ext cx="7358063" cy="794742"/>
          </a:xfrm>
          <a:prstGeom prst="rect">
            <a:avLst/>
          </a:prstGeom>
        </p:spPr>
        <p:txBody>
          <a:bodyPr anchor="t"/>
          <a:lstStyle>
            <a:lvl1pPr marL="0" indent="0" algn="ctr">
              <a:spcBef>
                <a:spcPts val="0"/>
              </a:spcBef>
              <a:buSzTx/>
              <a:buNone/>
              <a:defRPr sz="2200"/>
            </a:lvl1pPr>
            <a:lvl2pPr marL="0" indent="160721" algn="ctr">
              <a:spcBef>
                <a:spcPts val="0"/>
              </a:spcBef>
              <a:buSzTx/>
              <a:buNone/>
              <a:defRPr sz="2200"/>
            </a:lvl2pPr>
            <a:lvl3pPr marL="0" indent="321440" algn="ctr">
              <a:spcBef>
                <a:spcPts val="0"/>
              </a:spcBef>
              <a:buSzTx/>
              <a:buNone/>
              <a:defRPr sz="2200"/>
            </a:lvl3pPr>
            <a:lvl4pPr marL="0" indent="482161" algn="ctr">
              <a:spcBef>
                <a:spcPts val="0"/>
              </a:spcBef>
              <a:buSzTx/>
              <a:buNone/>
              <a:defRPr sz="2200"/>
            </a:lvl4pPr>
            <a:lvl5pPr marL="0" indent="642882" algn="ctr">
              <a:spcBef>
                <a:spcPts val="0"/>
              </a:spcBef>
              <a:buSzTx/>
              <a:buNone/>
              <a:defRPr sz="2200"/>
            </a:lvl5pPr>
          </a:lstStyle>
          <a:p>
            <a:pPr lvl="0">
              <a:defRPr sz="1800"/>
            </a:pPr>
            <a:r>
              <a:rPr sz="2200"/>
              <a:t>Textebene 1</a:t>
            </a:r>
          </a:p>
          <a:p>
            <a:pPr lvl="1">
              <a:defRPr sz="1800"/>
            </a:pPr>
            <a:r>
              <a:rPr sz="2200"/>
              <a:t>Textebene 2</a:t>
            </a:r>
          </a:p>
          <a:p>
            <a:pPr lvl="2">
              <a:defRPr sz="1800"/>
            </a:pPr>
            <a:r>
              <a:rPr sz="2200"/>
              <a:t>Textebene 3</a:t>
            </a:r>
          </a:p>
          <a:p>
            <a:pPr lvl="3">
              <a:defRPr sz="1800"/>
            </a:pPr>
            <a:r>
              <a:rPr sz="2200"/>
              <a:t>Textebene 4</a:t>
            </a:r>
          </a:p>
          <a:p>
            <a:pPr lvl="4">
              <a:defRPr sz="1800"/>
            </a:pPr>
            <a:r>
              <a:rPr sz="2200"/>
              <a:t>Textebene 5</a:t>
            </a:r>
          </a:p>
        </p:txBody>
      </p:sp>
    </p:spTree>
    <p:extLst>
      <p:ext uri="{BB962C8B-B14F-4D97-AF65-F5344CB8AC3E}">
        <p14:creationId xmlns:p14="http://schemas.microsoft.com/office/powerpoint/2010/main" val="18720388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4813"/>
          </a:xfrm>
          <a:prstGeom prst="rect">
            <a:avLst/>
          </a:prstGeom>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75BBF774-743F-E949-A1D6-554363C48362}" type="datetimeFigureOut">
              <a:rPr lang="fr-FR" smtClean="0"/>
              <a:t>19/08/2017</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0A3E1A61-E38B-A948-9F47-2FE679A682CD}" type="slidenum">
              <a:rPr lang="fr-FR" smtClean="0"/>
              <a:t>‹#›</a:t>
            </a:fld>
            <a:endParaRPr lang="fr-FR"/>
          </a:p>
        </p:txBody>
      </p:sp>
    </p:spTree>
    <p:extLst>
      <p:ext uri="{BB962C8B-B14F-4D97-AF65-F5344CB8AC3E}">
        <p14:creationId xmlns:p14="http://schemas.microsoft.com/office/powerpoint/2010/main" val="567616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19.08.2017</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125811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Mastertextformat bearbeiten</a:t>
            </a:r>
          </a:p>
        </p:txBody>
      </p:sp>
      <p:sp>
        <p:nvSpPr>
          <p:cNvPr id="4" name="Datumsplatzhalter 3"/>
          <p:cNvSpPr>
            <a:spLocks noGrp="1"/>
          </p:cNvSpPr>
          <p:nvPr>
            <p:ph type="dt" sz="half" idx="10"/>
          </p:nvPr>
        </p:nvSpPr>
        <p:spPr/>
        <p:txBody>
          <a:bodyPr/>
          <a:lstStyle/>
          <a:p>
            <a:fld id="{7245240E-DB16-EC48-A3CE-0DC151347EE5}" type="datetimeFigureOut">
              <a:rPr lang="de-DE" smtClean="0"/>
              <a:t>19.08.2017</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91666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245240E-DB16-EC48-A3CE-0DC151347EE5}" type="datetimeFigureOut">
              <a:rPr lang="de-DE" smtClean="0"/>
              <a:t>19.08.2017</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75802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245240E-DB16-EC48-A3CE-0DC151347EE5}" type="datetimeFigureOut">
              <a:rPr lang="de-DE" smtClean="0"/>
              <a:t>19.08.2017</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36017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7245240E-DB16-EC48-A3CE-0DC151347EE5}" type="datetimeFigureOut">
              <a:rPr lang="de-DE" smtClean="0"/>
              <a:t>19.08.2017</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42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45240E-DB16-EC48-A3CE-0DC151347EE5}" type="datetimeFigureOut">
              <a:rPr lang="de-DE" smtClean="0"/>
              <a:t>19.08.2017</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56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19.08.2017</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20745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19.08.2017</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2538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26086"/>
            <a:ext cx="8229600" cy="4800077"/>
          </a:xfrm>
          <a:prstGeom prst="rect">
            <a:avLst/>
          </a:prstGeom>
        </p:spPr>
        <p:txBody>
          <a:bodyPr vert="horz" lIns="91440" tIns="45720" rIns="91440" bIns="45720" rtlCol="0">
            <a:normAutofit/>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240E-DB16-EC48-A3CE-0DC151347EE5}" type="datetimeFigureOut">
              <a:rPr lang="de-DE" smtClean="0"/>
              <a:t>19.08.2017</a:t>
            </a:fld>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65F8D-2313-0D47-A8AF-52647F39F492}" type="slidenum">
              <a:rPr lang="de-DE" smtClean="0"/>
              <a:t>‹#›</a:t>
            </a:fld>
            <a:endParaRPr lang="de-DE"/>
          </a:p>
        </p:txBody>
      </p:sp>
      <p:pic>
        <p:nvPicPr>
          <p:cNvPr id="9" name="pasted-image.tif"/>
          <p:cNvPicPr/>
          <p:nvPr userDrawn="1"/>
        </p:nvPicPr>
        <p:blipFill>
          <a:blip r:embed="rId14" cstate="email">
            <a:extLst>
              <a:ext uri="{28A0092B-C50C-407E-A947-70E740481C1C}">
                <a14:useLocalDpi xmlns:a14="http://schemas.microsoft.com/office/drawing/2010/main"/>
              </a:ext>
            </a:extLst>
          </a:blip>
          <a:stretch>
            <a:fillRect/>
          </a:stretch>
        </p:blipFill>
        <p:spPr>
          <a:xfrm>
            <a:off x="1132396" y="109946"/>
            <a:ext cx="7358063" cy="677073"/>
          </a:xfrm>
          <a:prstGeom prst="rect">
            <a:avLst/>
          </a:prstGeom>
          <a:ln w="12700">
            <a:miter lim="400000"/>
          </a:ln>
        </p:spPr>
      </p:pic>
      <p:sp>
        <p:nvSpPr>
          <p:cNvPr id="10" name="Shape 30"/>
          <p:cNvSpPr/>
          <p:nvPr userDrawn="1"/>
        </p:nvSpPr>
        <p:spPr>
          <a:xfrm>
            <a:off x="-21662" y="811346"/>
            <a:ext cx="9144001" cy="1"/>
          </a:xfrm>
          <a:prstGeom prst="line">
            <a:avLst/>
          </a:prstGeom>
          <a:ln w="25400">
            <a:solidFill>
              <a:srgbClr val="DCDEE0"/>
            </a:solidFill>
            <a:miter lim="400000"/>
          </a:ln>
        </p:spPr>
        <p:txBody>
          <a:bodyPr lIns="0" tIns="0" rIns="0" bIns="0" anchor="ctr"/>
          <a:lstStyle/>
          <a:p>
            <a:pPr lvl="0">
              <a:defRPr sz="2400"/>
            </a:pPr>
            <a:endParaRPr/>
          </a:p>
        </p:txBody>
      </p:sp>
      <p:pic>
        <p:nvPicPr>
          <p:cNvPr id="11" name="maji_01.jpg"/>
          <p:cNvPicPr/>
          <p:nvPr userDrawn="1"/>
        </p:nvPicPr>
        <p:blipFill>
          <a:blip r:embed="rId15" cstate="email">
            <a:extLst>
              <a:ext uri="{28A0092B-C50C-407E-A947-70E740481C1C}">
                <a14:useLocalDpi xmlns:a14="http://schemas.microsoft.com/office/drawing/2010/main"/>
              </a:ext>
            </a:extLst>
          </a:blip>
          <a:srcRect/>
          <a:stretch>
            <a:fillRect/>
          </a:stretch>
        </p:blipFill>
        <p:spPr>
          <a:xfrm>
            <a:off x="8218499" y="6298588"/>
            <a:ext cx="791556" cy="479045"/>
          </a:xfrm>
          <a:prstGeom prst="rect">
            <a:avLst/>
          </a:prstGeom>
          <a:ln w="12700">
            <a:miter lim="400000"/>
          </a:ln>
        </p:spPr>
      </p:pic>
      <p:sp>
        <p:nvSpPr>
          <p:cNvPr id="12" name="Textfeld 11"/>
          <p:cNvSpPr txBox="1"/>
          <p:nvPr userDrawn="1"/>
        </p:nvSpPr>
        <p:spPr>
          <a:xfrm>
            <a:off x="2710525" y="6408333"/>
            <a:ext cx="36842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smtClean="0">
                <a:latin typeface="Helvetica Light"/>
                <a:cs typeface="Helvetica Light"/>
              </a:rPr>
              <a:t>Introduction</a:t>
            </a:r>
            <a:r>
              <a:rPr lang="en-US" sz="1200" baseline="0" dirty="0" smtClean="0">
                <a:latin typeface="Helvetica Light"/>
                <a:cs typeface="Helvetica Light"/>
              </a:rPr>
              <a:t> to Wastewater</a:t>
            </a:r>
            <a:endParaRPr lang="en-US" sz="1200" dirty="0" smtClean="0">
              <a:latin typeface="Helvetica Light"/>
              <a:cs typeface="Helvetica Light"/>
            </a:endParaRPr>
          </a:p>
        </p:txBody>
      </p:sp>
    </p:spTree>
    <p:extLst>
      <p:ext uri="{BB962C8B-B14F-4D97-AF65-F5344CB8AC3E}">
        <p14:creationId xmlns:p14="http://schemas.microsoft.com/office/powerpoint/2010/main" val="401011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ts val="0"/>
        </a:spcBef>
        <a:spcAft>
          <a:spcPts val="0"/>
        </a:spcAft>
        <a:buFont typeface="Arial"/>
        <a:buNone/>
        <a:defRPr sz="2400" b="1" kern="1200">
          <a:solidFill>
            <a:schemeClr val="tx1"/>
          </a:solidFill>
          <a:latin typeface="Helvetica"/>
          <a:ea typeface="+mn-ea"/>
          <a:cs typeface="Helvetica"/>
        </a:defRPr>
      </a:lvl1pPr>
      <a:lvl2pPr marL="439738" indent="-439738" algn="l" defTabSz="457200" rtl="0" eaLnBrk="1" latinLnBrk="0" hangingPunct="1">
        <a:spcBef>
          <a:spcPts val="1200"/>
        </a:spcBef>
        <a:buFont typeface="Arial"/>
        <a:buChar char="–"/>
        <a:defRPr sz="2000" i="0" kern="1200">
          <a:solidFill>
            <a:schemeClr val="tx1"/>
          </a:solidFill>
          <a:latin typeface="Helvetica Light"/>
          <a:ea typeface="+mn-ea"/>
          <a:cs typeface="Helvetica Light"/>
        </a:defRPr>
      </a:lvl2pPr>
      <a:lvl3pPr marL="1143000" indent="-228600" algn="l" defTabSz="457200" rtl="0" eaLnBrk="1" latinLnBrk="0" hangingPunct="1">
        <a:spcBef>
          <a:spcPct val="20000"/>
        </a:spcBef>
        <a:buFont typeface="Arial"/>
        <a:buChar char="•"/>
        <a:defRPr sz="1600" kern="1200">
          <a:solidFill>
            <a:schemeClr val="tx1"/>
          </a:solidFill>
          <a:latin typeface="Helvetica Light"/>
          <a:ea typeface="+mn-ea"/>
          <a:cs typeface="Helvetica Light"/>
        </a:defRPr>
      </a:lvl3pPr>
      <a:lvl4pPr marL="16002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4pPr>
      <a:lvl5pPr marL="20574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maji_01.jpg"/>
          <p:cNvPicPr/>
          <p:nvPr/>
        </p:nvPicPr>
        <p:blipFill>
          <a:blip r:embed="rId2" cstate="email">
            <a:extLst>
              <a:ext uri="{28A0092B-C50C-407E-A947-70E740481C1C}">
                <a14:useLocalDpi xmlns:a14="http://schemas.microsoft.com/office/drawing/2010/main"/>
              </a:ext>
            </a:extLst>
          </a:blip>
          <a:srcRect/>
          <a:stretch>
            <a:fillRect/>
          </a:stretch>
        </p:blipFill>
        <p:spPr>
          <a:xfrm>
            <a:off x="1134072" y="875110"/>
            <a:ext cx="6875859" cy="4161234"/>
          </a:xfrm>
          <a:prstGeom prst="rect">
            <a:avLst/>
          </a:prstGeom>
          <a:ln w="12700">
            <a:miter lim="400000"/>
          </a:ln>
        </p:spPr>
      </p:pic>
      <p:sp>
        <p:nvSpPr>
          <p:cNvPr id="38" name="Shape 38"/>
          <p:cNvSpPr>
            <a:spLocks noGrp="1"/>
          </p:cNvSpPr>
          <p:nvPr>
            <p:ph type="ctrTitle"/>
          </p:nvPr>
        </p:nvSpPr>
        <p:spPr>
          <a:xfrm>
            <a:off x="528459" y="5058564"/>
            <a:ext cx="7772400" cy="674538"/>
          </a:xfrm>
          <a:prstGeom prst="rect">
            <a:avLst/>
          </a:prstGeom>
        </p:spPr>
        <p:txBody>
          <a:bodyPr/>
          <a:lstStyle>
            <a:lvl1pPr defTabSz="379729">
              <a:defRPr sz="5200" b="1">
                <a:latin typeface="Helvetica"/>
                <a:ea typeface="Helvetica"/>
                <a:cs typeface="Helvetica"/>
                <a:sym typeface="Helvetica"/>
              </a:defRPr>
            </a:lvl1pPr>
          </a:lstStyle>
          <a:p>
            <a:pPr lvl="0">
              <a:defRPr sz="1800" b="0"/>
            </a:pPr>
            <a:r>
              <a:rPr lang="en-GB" sz="3700" noProof="0" smtClean="0"/>
              <a:t>«Water Sector Reform in Kenya »</a:t>
            </a:r>
            <a:endParaRPr lang="en-GB" sz="3700" noProof="0"/>
          </a:p>
        </p:txBody>
      </p:sp>
      <p:sp>
        <p:nvSpPr>
          <p:cNvPr id="39" name="Shape 39"/>
          <p:cNvSpPr>
            <a:spLocks noGrp="1"/>
          </p:cNvSpPr>
          <p:nvPr>
            <p:ph type="body" idx="4294967295"/>
          </p:nvPr>
        </p:nvSpPr>
        <p:spPr>
          <a:xfrm>
            <a:off x="1785938" y="5894388"/>
            <a:ext cx="7358062" cy="793750"/>
          </a:xfrm>
          <a:prstGeom prst="rect">
            <a:avLst/>
          </a:prstGeom>
        </p:spPr>
        <p:txBody>
          <a:bodyPr/>
          <a:lstStyle/>
          <a:p>
            <a:pPr lvl="0">
              <a:defRPr sz="1800"/>
            </a:pPr>
            <a:r>
              <a:rPr lang="en-GB" noProof="0" smtClean="0"/>
              <a:t>Trainings 24.-28.8. and 28.9.-2.10.2015</a:t>
            </a:r>
            <a:endParaRPr lang="en-GB" noProof="0"/>
          </a:p>
        </p:txBody>
      </p:sp>
      <p:pic>
        <p:nvPicPr>
          <p:cNvPr id="40" name="pasted-image.tif"/>
          <p:cNvPicPr/>
          <p:nvPr/>
        </p:nvPicPr>
        <p:blipFill>
          <a:blip r:embed="rId3" cstate="email">
            <a:extLst>
              <a:ext uri="{28A0092B-C50C-407E-A947-70E740481C1C}">
                <a14:useLocalDpi xmlns:a14="http://schemas.microsoft.com/office/drawing/2010/main"/>
              </a:ext>
            </a:extLst>
          </a:blip>
          <a:stretch>
            <a:fillRect/>
          </a:stretch>
        </p:blipFill>
        <p:spPr>
          <a:xfrm>
            <a:off x="1132397" y="109946"/>
            <a:ext cx="7358063" cy="677073"/>
          </a:xfrm>
          <a:prstGeom prst="rect">
            <a:avLst/>
          </a:prstGeom>
          <a:ln w="12700">
            <a:miter lim="400000"/>
          </a:ln>
        </p:spPr>
      </p:pic>
    </p:spTree>
    <p:extLst>
      <p:ext uri="{BB962C8B-B14F-4D97-AF65-F5344CB8AC3E}">
        <p14:creationId xmlns:p14="http://schemas.microsoft.com/office/powerpoint/2010/main" val="161604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What do we mean by quality?</a:t>
            </a:r>
          </a:p>
          <a:p>
            <a:pPr lvl="1"/>
            <a:r>
              <a:rPr lang="en-GB" noProof="0" smtClean="0"/>
              <a:t>When we talk about the quality of water, whether drinking water or wastewater, </a:t>
            </a:r>
          </a:p>
          <a:p>
            <a:pPr lvl="1"/>
            <a:r>
              <a:rPr lang="en-GB" noProof="0" smtClean="0"/>
              <a:t>we're talking about the properties of this water and </a:t>
            </a:r>
          </a:p>
          <a:p>
            <a:pPr lvl="1"/>
            <a:r>
              <a:rPr lang="en-GB" noProof="0" smtClean="0"/>
              <a:t>the extent of being complying with the national and international standards of the drinking water and wastewater quality.</a:t>
            </a:r>
          </a:p>
          <a:p>
            <a:pPr lvl="1"/>
            <a:endParaRPr lang="en-GB" noProof="0"/>
          </a:p>
        </p:txBody>
      </p:sp>
    </p:spTree>
    <p:extLst>
      <p:ext uri="{BB962C8B-B14F-4D97-AF65-F5344CB8AC3E}">
        <p14:creationId xmlns:p14="http://schemas.microsoft.com/office/powerpoint/2010/main" val="1226637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The importance of wastewater (reuse)</a:t>
            </a:r>
          </a:p>
          <a:p>
            <a:pPr lvl="1"/>
            <a:r>
              <a:rPr lang="en-GB" noProof="0" dirty="0" smtClean="0"/>
              <a:t>Due to the scarcity of water resources, </a:t>
            </a:r>
          </a:p>
          <a:p>
            <a:pPr lvl="1"/>
            <a:r>
              <a:rPr lang="en-GB" noProof="0" dirty="0" smtClean="0"/>
              <a:t>increasing population, rising standard of living and </a:t>
            </a:r>
          </a:p>
          <a:p>
            <a:pPr lvl="1"/>
            <a:r>
              <a:rPr lang="en-GB" noProof="0" dirty="0" smtClean="0"/>
              <a:t>increased demand for agricultural and industrial water and economic development, trade and tourism, </a:t>
            </a:r>
          </a:p>
          <a:p>
            <a:pPr lvl="1"/>
            <a:r>
              <a:rPr lang="en-GB" noProof="0" dirty="0" smtClean="0"/>
              <a:t>the waste water is regarded as an important and strategic part of the water budget in many countries </a:t>
            </a:r>
          </a:p>
          <a:p>
            <a:pPr lvl="1"/>
            <a:r>
              <a:rPr lang="en-GB" noProof="0" dirty="0" smtClean="0"/>
              <a:t>where it is considered as an important source of water to be exploited in various areas.</a:t>
            </a:r>
            <a:endParaRPr lang="en-GB" noProof="0" dirty="0"/>
          </a:p>
        </p:txBody>
      </p:sp>
    </p:spTree>
    <p:extLst>
      <p:ext uri="{BB962C8B-B14F-4D97-AF65-F5344CB8AC3E}">
        <p14:creationId xmlns:p14="http://schemas.microsoft.com/office/powerpoint/2010/main" val="549158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Reasons for wastewater treatment</a:t>
            </a:r>
          </a:p>
          <a:p>
            <a:pPr lvl="1"/>
            <a:r>
              <a:rPr lang="en-GB" noProof="0" dirty="0" smtClean="0"/>
              <a:t>Protection of surface water and groundwater and the environment from pollution in general</a:t>
            </a:r>
          </a:p>
          <a:p>
            <a:pPr lvl="1"/>
            <a:r>
              <a:rPr lang="en-GB" noProof="0" dirty="0" smtClean="0"/>
              <a:t>Prevention of the spread of diseases and epidemics</a:t>
            </a:r>
          </a:p>
          <a:p>
            <a:pPr lvl="1"/>
            <a:r>
              <a:rPr lang="en-GB" noProof="0" dirty="0" smtClean="0"/>
              <a:t>Avoidance of the inconvenience and harassment of people</a:t>
            </a:r>
          </a:p>
          <a:p>
            <a:pPr lvl="1"/>
            <a:r>
              <a:rPr lang="en-GB" noProof="0" dirty="0" smtClean="0"/>
              <a:t>Re-use of water after treatment for various agricultural and industrial purposes</a:t>
            </a:r>
          </a:p>
          <a:p>
            <a:endParaRPr lang="en-GB" noProof="0" dirty="0"/>
          </a:p>
        </p:txBody>
      </p:sp>
    </p:spTree>
    <p:extLst>
      <p:ext uri="{BB962C8B-B14F-4D97-AF65-F5344CB8AC3E}">
        <p14:creationId xmlns:p14="http://schemas.microsoft.com/office/powerpoint/2010/main" val="1742746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pPr lvl="0"/>
            <a:r>
              <a:rPr lang="en-GB" noProof="0" smtClean="0"/>
              <a:t>Introduction to Wastewater</a:t>
            </a:r>
            <a:br>
              <a:rPr lang="en-GB" noProof="0" smtClean="0"/>
            </a:br>
            <a:endParaRPr lang="en-GB" noProof="0"/>
          </a:p>
        </p:txBody>
      </p:sp>
      <p:sp>
        <p:nvSpPr>
          <p:cNvPr id="3" name="Textfeld 2"/>
          <p:cNvSpPr txBox="1"/>
          <p:nvPr/>
        </p:nvSpPr>
        <p:spPr>
          <a:xfrm>
            <a:off x="1274291" y="3553486"/>
            <a:ext cx="6598527" cy="553998"/>
          </a:xfrm>
          <a:prstGeom prst="rect">
            <a:avLst/>
          </a:prstGeom>
          <a:noFill/>
        </p:spPr>
        <p:txBody>
          <a:bodyPr wrap="none" rtlCol="0">
            <a:spAutoFit/>
          </a:bodyPr>
          <a:lstStyle/>
          <a:p>
            <a:r>
              <a:rPr lang="en-GB" sz="1200" smtClean="0">
                <a:latin typeface="Helvetica Light"/>
                <a:cs typeface="Helvetica Light"/>
              </a:rPr>
              <a:t>Based in parts on DWA/Engicon „Introduction to Wastewater“, modified by Margraf Publishers</a:t>
            </a:r>
          </a:p>
          <a:p>
            <a:endParaRPr lang="en-GB"/>
          </a:p>
        </p:txBody>
      </p:sp>
    </p:spTree>
    <p:extLst>
      <p:ext uri="{BB962C8B-B14F-4D97-AF65-F5344CB8AC3E}">
        <p14:creationId xmlns:p14="http://schemas.microsoft.com/office/powerpoint/2010/main" val="1204694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GB" noProof="0" smtClean="0"/>
              <a:t>Table of Content</a:t>
            </a:r>
          </a:p>
          <a:p>
            <a:endParaRPr lang="en-GB" noProof="0" smtClean="0"/>
          </a:p>
          <a:p>
            <a:pPr lvl="1"/>
            <a:r>
              <a:rPr lang="en-GB" noProof="0" smtClean="0"/>
              <a:t>What is wastewater</a:t>
            </a:r>
          </a:p>
          <a:p>
            <a:pPr lvl="1"/>
            <a:r>
              <a:rPr lang="en-GB" noProof="0" smtClean="0"/>
              <a:t>Types of wastewater</a:t>
            </a:r>
          </a:p>
          <a:p>
            <a:pPr lvl="1"/>
            <a:r>
              <a:rPr lang="en-GB" noProof="0" smtClean="0"/>
              <a:t>Wastewater collection</a:t>
            </a:r>
          </a:p>
          <a:p>
            <a:pPr lvl="1"/>
            <a:r>
              <a:rPr lang="en-GB" noProof="0" smtClean="0"/>
              <a:t>Wastewater quality</a:t>
            </a:r>
          </a:p>
          <a:p>
            <a:pPr lvl="1"/>
            <a:r>
              <a:rPr lang="en-GB" noProof="0" smtClean="0"/>
              <a:t>Wastewater: importance and reasons for treatment</a:t>
            </a:r>
          </a:p>
          <a:p>
            <a:endParaRPr lang="en-GB" noProof="0"/>
          </a:p>
        </p:txBody>
      </p:sp>
    </p:spTree>
    <p:extLst>
      <p:ext uri="{BB962C8B-B14F-4D97-AF65-F5344CB8AC3E}">
        <p14:creationId xmlns:p14="http://schemas.microsoft.com/office/powerpoint/2010/main" val="2022215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What is wastewater?</a:t>
            </a:r>
          </a:p>
          <a:p>
            <a:pPr lvl="1"/>
            <a:r>
              <a:rPr lang="en-GB" noProof="0" smtClean="0"/>
              <a:t>All types of wastewater emitted from various human activities (domestic, commercial, industrial) </a:t>
            </a:r>
          </a:p>
          <a:p>
            <a:pPr lvl="1"/>
            <a:r>
              <a:rPr lang="en-GB" noProof="0" smtClean="0"/>
              <a:t>sometimes called sewage or wastewater because they are often transported in the public sewage network</a:t>
            </a:r>
          </a:p>
          <a:p>
            <a:pPr lvl="1"/>
            <a:endParaRPr lang="en-GB" noProof="0"/>
          </a:p>
        </p:txBody>
      </p:sp>
    </p:spTree>
    <p:extLst>
      <p:ext uri="{BB962C8B-B14F-4D97-AF65-F5344CB8AC3E}">
        <p14:creationId xmlns:p14="http://schemas.microsoft.com/office/powerpoint/2010/main" val="2195937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022660"/>
            <a:ext cx="8229600" cy="5103503"/>
          </a:xfrm>
        </p:spPr>
        <p:txBody>
          <a:bodyPr/>
          <a:lstStyle/>
          <a:p>
            <a:r>
              <a:rPr lang="en-GB" noProof="0" smtClean="0"/>
              <a:t>Water turns to wastewater</a:t>
            </a:r>
            <a:endParaRPr lang="en-GB" noProof="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920" y="1603248"/>
            <a:ext cx="7802880" cy="4565904"/>
          </a:xfrm>
          <a:prstGeom prst="rect">
            <a:avLst/>
          </a:prstGeom>
        </p:spPr>
      </p:pic>
    </p:spTree>
    <p:extLst>
      <p:ext uri="{BB962C8B-B14F-4D97-AF65-F5344CB8AC3E}">
        <p14:creationId xmlns:p14="http://schemas.microsoft.com/office/powerpoint/2010/main" val="2239136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Types of wastewater (I)</a:t>
            </a:r>
          </a:p>
          <a:p>
            <a:pPr marL="0" lvl="1" indent="0">
              <a:buNone/>
            </a:pPr>
            <a:r>
              <a:rPr lang="en-GB" noProof="0" dirty="0" smtClean="0"/>
              <a:t>There are two types of wastewater:</a:t>
            </a:r>
          </a:p>
          <a:p>
            <a:pPr marL="0" lvl="1" indent="0">
              <a:buNone/>
            </a:pPr>
            <a:r>
              <a:rPr lang="en-GB" noProof="0" dirty="0" smtClean="0"/>
              <a:t>1- </a:t>
            </a:r>
            <a:r>
              <a:rPr lang="en-GB" b="1" i="1" noProof="0" dirty="0" smtClean="0"/>
              <a:t>Domestic wastewater</a:t>
            </a:r>
          </a:p>
          <a:p>
            <a:pPr lvl="1"/>
            <a:r>
              <a:rPr lang="en-GB" noProof="0" dirty="0" smtClean="0"/>
              <a:t>The water resulting from human use in homes, bathrooms, kitchens, laundries and toilets, which may include industrial liquid waste discharges are allowed to sewage networks linking the public in accordance with instructions issued by the official authorities and receive home filtration plants operating in the country</a:t>
            </a:r>
            <a:endParaRPr lang="en-GB" noProof="0" dirty="0"/>
          </a:p>
        </p:txBody>
      </p:sp>
    </p:spTree>
    <p:extLst>
      <p:ext uri="{BB962C8B-B14F-4D97-AF65-F5344CB8AC3E}">
        <p14:creationId xmlns:p14="http://schemas.microsoft.com/office/powerpoint/2010/main" val="859847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Datumsplatzhalter 3"/>
          <p:cNvSpPr>
            <a:spLocks noGrp="1"/>
          </p:cNvSpPr>
          <p:nvPr>
            <p:ph type="dt" sz="quarter" idx="10"/>
          </p:nvPr>
        </p:nvSpPr>
        <p:spPr>
          <a:xfrm>
            <a:off x="6275388" y="6527451"/>
            <a:ext cx="1803400" cy="217768"/>
          </a:xfrm>
        </p:spPr>
        <p:txBody>
          <a:bodyPr/>
          <a:lstStyle/>
          <a:p>
            <a:pPr>
              <a:defRPr/>
            </a:pPr>
            <a:r>
              <a:rPr lang="en-GB" sz="1400" dirty="0" err="1"/>
              <a:t>Sandec</a:t>
            </a:r>
            <a:r>
              <a:rPr lang="en-GB" sz="1400" dirty="0"/>
              <a:t> Training Tool</a:t>
            </a:r>
          </a:p>
        </p:txBody>
      </p:sp>
      <p:pic>
        <p:nvPicPr>
          <p:cNvPr id="27650" name="Picture 2" descr="oveview_HH-NH"/>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843088" y="1311200"/>
            <a:ext cx="5394325" cy="178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8675" name="Rectangle 3"/>
          <p:cNvSpPr>
            <a:spLocks noGrp="1" noChangeArrowheads="1"/>
          </p:cNvSpPr>
          <p:nvPr>
            <p:ph type="title"/>
          </p:nvPr>
        </p:nvSpPr>
        <p:spPr>
          <a:xfrm>
            <a:off x="457200" y="805021"/>
            <a:ext cx="8229600" cy="724813"/>
          </a:xfrm>
        </p:spPr>
        <p:txBody>
          <a:bodyPr/>
          <a:lstStyle/>
          <a:p>
            <a:pPr algn="l">
              <a:defRPr/>
            </a:pPr>
            <a:r>
              <a:rPr lang="en-GB" sz="2400" b="1" i="1" smtClean="0"/>
              <a:t>Domestic wastewater: What products are we dealing with?</a:t>
            </a:r>
            <a:endParaRPr lang="en-GB" sz="2400" b="1" i="1"/>
          </a:p>
        </p:txBody>
      </p:sp>
      <p:sp>
        <p:nvSpPr>
          <p:cNvPr id="28676" name="Rectangle 4"/>
          <p:cNvSpPr>
            <a:spLocks noChangeArrowheads="1"/>
          </p:cNvSpPr>
          <p:nvPr/>
        </p:nvSpPr>
        <p:spPr bwMode="auto">
          <a:xfrm>
            <a:off x="792163" y="1741878"/>
            <a:ext cx="59055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de-DE">
              <a:cs typeface="+mn-cs"/>
            </a:endParaRPr>
          </a:p>
        </p:txBody>
      </p:sp>
      <p:sp>
        <p:nvSpPr>
          <p:cNvPr id="28677" name="Rectangle 5"/>
          <p:cNvSpPr>
            <a:spLocks noChangeArrowheads="1"/>
          </p:cNvSpPr>
          <p:nvPr/>
        </p:nvSpPr>
        <p:spPr bwMode="auto">
          <a:xfrm>
            <a:off x="792163" y="1741878"/>
            <a:ext cx="59055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de-DE">
              <a:cs typeface="+mn-cs"/>
            </a:endParaRPr>
          </a:p>
        </p:txBody>
      </p:sp>
      <p:sp>
        <p:nvSpPr>
          <p:cNvPr id="28678" name="Rectangle 6"/>
          <p:cNvSpPr>
            <a:spLocks noChangeArrowheads="1"/>
          </p:cNvSpPr>
          <p:nvPr/>
        </p:nvSpPr>
        <p:spPr bwMode="auto">
          <a:xfrm>
            <a:off x="792163" y="1741878"/>
            <a:ext cx="59055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de-DE">
              <a:cs typeface="+mn-cs"/>
            </a:endParaRPr>
          </a:p>
        </p:txBody>
      </p:sp>
      <p:sp>
        <p:nvSpPr>
          <p:cNvPr id="28679" name="Rectangle 7"/>
          <p:cNvSpPr>
            <a:spLocks noChangeArrowheads="1"/>
          </p:cNvSpPr>
          <p:nvPr/>
        </p:nvSpPr>
        <p:spPr bwMode="auto">
          <a:xfrm>
            <a:off x="792163" y="1741878"/>
            <a:ext cx="59055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de-DE">
              <a:cs typeface="+mn-cs"/>
            </a:endParaRPr>
          </a:p>
        </p:txBody>
      </p:sp>
      <p:sp>
        <p:nvSpPr>
          <p:cNvPr id="28680" name="Rectangle 8"/>
          <p:cNvSpPr>
            <a:spLocks noChangeArrowheads="1"/>
          </p:cNvSpPr>
          <p:nvPr/>
        </p:nvSpPr>
        <p:spPr bwMode="auto">
          <a:xfrm>
            <a:off x="792163" y="1741878"/>
            <a:ext cx="59055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de-DE">
              <a:cs typeface="+mn-cs"/>
            </a:endParaRPr>
          </a:p>
        </p:txBody>
      </p:sp>
      <p:sp>
        <p:nvSpPr>
          <p:cNvPr id="28681" name="Rectangle 9"/>
          <p:cNvSpPr>
            <a:spLocks noChangeArrowheads="1"/>
          </p:cNvSpPr>
          <p:nvPr/>
        </p:nvSpPr>
        <p:spPr bwMode="auto">
          <a:xfrm>
            <a:off x="792163" y="1741878"/>
            <a:ext cx="59055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de-DE">
              <a:cs typeface="+mn-cs"/>
            </a:endParaRPr>
          </a:p>
        </p:txBody>
      </p:sp>
      <p:grpSp>
        <p:nvGrpSpPr>
          <p:cNvPr id="28682" name="Group 10"/>
          <p:cNvGrpSpPr>
            <a:grpSpLocks/>
          </p:cNvGrpSpPr>
          <p:nvPr/>
        </p:nvGrpSpPr>
        <p:grpSpPr bwMode="auto">
          <a:xfrm>
            <a:off x="4206875" y="3758570"/>
            <a:ext cx="1574800" cy="1943100"/>
            <a:chOff x="2650" y="2577"/>
            <a:chExt cx="992" cy="1224"/>
          </a:xfrm>
        </p:grpSpPr>
        <p:sp>
          <p:nvSpPr>
            <p:cNvPr id="28683" name="Rectangle 11"/>
            <p:cNvSpPr>
              <a:spLocks noChangeArrowheads="1"/>
            </p:cNvSpPr>
            <p:nvPr/>
          </p:nvSpPr>
          <p:spPr bwMode="auto">
            <a:xfrm>
              <a:off x="2650" y="2577"/>
              <a:ext cx="992" cy="1224"/>
            </a:xfrm>
            <a:prstGeom prst="rect">
              <a:avLst/>
            </a:prstGeom>
            <a:solidFill>
              <a:srgbClr val="DFEE95"/>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pic>
          <p:nvPicPr>
            <p:cNvPr id="27682" name="Picture 12" descr="Greywater copy"/>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23" y="2640"/>
              <a:ext cx="860" cy="538"/>
            </a:xfrm>
            <a:prstGeom prst="rect">
              <a:avLst/>
            </a:prstGeom>
            <a:solidFill>
              <a:srgbClr val="FFFF78"/>
            </a:solidFill>
            <a:ln>
              <a:noFill/>
            </a:ln>
            <a:extLst>
              <a:ext uri="{91240B29-F687-4f45-9708-019B960494DF}">
                <a14:hiddenLine xmlns="" xmlns:a14="http://schemas.microsoft.com/office/drawing/2010/main" w="9525">
                  <a:solidFill>
                    <a:srgbClr val="000000"/>
                  </a:solidFill>
                  <a:miter lim="800000"/>
                  <a:headEnd/>
                  <a:tailEnd/>
                </a14:hiddenLine>
              </a:ext>
            </a:extLst>
          </p:spPr>
        </p:pic>
        <p:sp>
          <p:nvSpPr>
            <p:cNvPr id="28685" name="Text Box 13"/>
            <p:cNvSpPr txBox="1">
              <a:spLocks noChangeArrowheads="1"/>
            </p:cNvSpPr>
            <p:nvPr/>
          </p:nvSpPr>
          <p:spPr bwMode="auto">
            <a:xfrm>
              <a:off x="2723" y="3175"/>
              <a:ext cx="860" cy="579"/>
            </a:xfrm>
            <a:prstGeom prst="rect">
              <a:avLst/>
            </a:prstGeom>
            <a:solidFill>
              <a:srgbClr val="F1E1C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hangingPunct="0">
                <a:defRPr/>
              </a:pPr>
              <a:r>
                <a:rPr lang="en-US" sz="1400" b="1">
                  <a:ea typeface="MS PGothic" charset="0"/>
                  <a:cs typeface="MS PGothic" charset="0"/>
                </a:rPr>
                <a:t>Greywater:</a:t>
              </a:r>
              <a:r>
                <a:rPr lang="en-US" sz="1400">
                  <a:ea typeface="MS PGothic" charset="0"/>
                  <a:cs typeface="MS PGothic" charset="0"/>
                </a:rPr>
                <a:t> wastewater from kitchen, bath, shower.</a:t>
              </a:r>
            </a:p>
          </p:txBody>
        </p:sp>
      </p:grpSp>
      <p:grpSp>
        <p:nvGrpSpPr>
          <p:cNvPr id="28686" name="Group 14"/>
          <p:cNvGrpSpPr>
            <a:grpSpLocks/>
          </p:cNvGrpSpPr>
          <p:nvPr/>
        </p:nvGrpSpPr>
        <p:grpSpPr bwMode="auto">
          <a:xfrm>
            <a:off x="2517775" y="3758570"/>
            <a:ext cx="1574800" cy="1943100"/>
            <a:chOff x="1586" y="2577"/>
            <a:chExt cx="992" cy="1224"/>
          </a:xfrm>
        </p:grpSpPr>
        <p:sp>
          <p:nvSpPr>
            <p:cNvPr id="28687" name="Rectangle 15"/>
            <p:cNvSpPr>
              <a:spLocks noChangeArrowheads="1"/>
            </p:cNvSpPr>
            <p:nvPr/>
          </p:nvSpPr>
          <p:spPr bwMode="auto">
            <a:xfrm>
              <a:off x="1586" y="2577"/>
              <a:ext cx="992" cy="1224"/>
            </a:xfrm>
            <a:prstGeom prst="rect">
              <a:avLst/>
            </a:prstGeom>
            <a:solidFill>
              <a:srgbClr val="DFEE95"/>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pic>
          <p:nvPicPr>
            <p:cNvPr id="27679" name="Picture 16"/>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643" y="2629"/>
              <a:ext cx="884" cy="54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8689" name="Text Box 17"/>
            <p:cNvSpPr txBox="1">
              <a:spLocks noChangeArrowheads="1"/>
            </p:cNvSpPr>
            <p:nvPr/>
          </p:nvSpPr>
          <p:spPr bwMode="auto">
            <a:xfrm>
              <a:off x="1646" y="3172"/>
              <a:ext cx="881" cy="571"/>
            </a:xfrm>
            <a:prstGeom prst="rect">
              <a:avLst/>
            </a:prstGeom>
            <a:solidFill>
              <a:srgbClr val="F1E1C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hangingPunct="0">
                <a:defRPr/>
              </a:pPr>
              <a:r>
                <a:rPr lang="en-US" sz="1400" b="1">
                  <a:ea typeface="MS PGothic" charset="0"/>
                  <a:cs typeface="MS PGothic" charset="0"/>
                </a:rPr>
                <a:t>Yellow-water:</a:t>
              </a:r>
            </a:p>
            <a:p>
              <a:pPr algn="ctr" eaLnBrk="0" hangingPunct="0">
                <a:defRPr/>
              </a:pPr>
              <a:r>
                <a:rPr lang="en-US" sz="1400">
                  <a:ea typeface="MS PGothic" charset="0"/>
                  <a:cs typeface="MS PGothic" charset="0"/>
                </a:rPr>
                <a:t>separated urine</a:t>
              </a:r>
            </a:p>
          </p:txBody>
        </p:sp>
      </p:grpSp>
      <p:grpSp>
        <p:nvGrpSpPr>
          <p:cNvPr id="28690" name="Group 18"/>
          <p:cNvGrpSpPr>
            <a:grpSpLocks/>
          </p:cNvGrpSpPr>
          <p:nvPr/>
        </p:nvGrpSpPr>
        <p:grpSpPr bwMode="auto">
          <a:xfrm>
            <a:off x="987425" y="3749045"/>
            <a:ext cx="1384300" cy="1946275"/>
            <a:chOff x="622" y="2571"/>
            <a:chExt cx="872" cy="1226"/>
          </a:xfrm>
        </p:grpSpPr>
        <p:sp>
          <p:nvSpPr>
            <p:cNvPr id="28691" name="Rectangle 19"/>
            <p:cNvSpPr>
              <a:spLocks noChangeArrowheads="1"/>
            </p:cNvSpPr>
            <p:nvPr/>
          </p:nvSpPr>
          <p:spPr bwMode="auto">
            <a:xfrm>
              <a:off x="622" y="2571"/>
              <a:ext cx="872" cy="1226"/>
            </a:xfrm>
            <a:prstGeom prst="rect">
              <a:avLst/>
            </a:prstGeom>
            <a:solidFill>
              <a:srgbClr val="DFEE95"/>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sp>
          <p:nvSpPr>
            <p:cNvPr id="28692" name="Rectangle 20"/>
            <p:cNvSpPr>
              <a:spLocks noChangeArrowheads="1"/>
            </p:cNvSpPr>
            <p:nvPr/>
          </p:nvSpPr>
          <p:spPr bwMode="auto">
            <a:xfrm>
              <a:off x="670" y="2625"/>
              <a:ext cx="768" cy="573"/>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pic>
          <p:nvPicPr>
            <p:cNvPr id="27676" name="Picture 21" descr="toilet(blackwater) copy"/>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839" y="2649"/>
              <a:ext cx="462" cy="5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8694" name="Text Box 22"/>
            <p:cNvSpPr txBox="1">
              <a:spLocks noChangeArrowheads="1"/>
            </p:cNvSpPr>
            <p:nvPr/>
          </p:nvSpPr>
          <p:spPr bwMode="auto">
            <a:xfrm>
              <a:off x="671" y="3177"/>
              <a:ext cx="767" cy="581"/>
            </a:xfrm>
            <a:prstGeom prst="rect">
              <a:avLst/>
            </a:prstGeom>
            <a:solidFill>
              <a:srgbClr val="F1E1C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hangingPunct="0">
                <a:defRPr/>
              </a:pPr>
              <a:r>
                <a:rPr lang="en-US" sz="1400" b="1">
                  <a:ea typeface="MS PGothic" charset="0"/>
                  <a:cs typeface="MS PGothic" charset="0"/>
                </a:rPr>
                <a:t>Blackwater: </a:t>
              </a:r>
              <a:r>
                <a:rPr lang="en-US" sz="1400">
                  <a:ea typeface="MS PGothic" charset="0"/>
                  <a:cs typeface="MS PGothic" charset="0"/>
                </a:rPr>
                <a:t>urine, faeces &amp; flush</a:t>
              </a:r>
            </a:p>
          </p:txBody>
        </p:sp>
      </p:grpSp>
      <p:grpSp>
        <p:nvGrpSpPr>
          <p:cNvPr id="28695" name="Group 23"/>
          <p:cNvGrpSpPr>
            <a:grpSpLocks/>
          </p:cNvGrpSpPr>
          <p:nvPr/>
        </p:nvGrpSpPr>
        <p:grpSpPr bwMode="auto">
          <a:xfrm>
            <a:off x="5895975" y="3758570"/>
            <a:ext cx="2082800" cy="1943100"/>
            <a:chOff x="3714" y="2577"/>
            <a:chExt cx="1312" cy="1224"/>
          </a:xfrm>
        </p:grpSpPr>
        <p:sp>
          <p:nvSpPr>
            <p:cNvPr id="28696" name="Rectangle 24"/>
            <p:cNvSpPr>
              <a:spLocks noChangeArrowheads="1"/>
            </p:cNvSpPr>
            <p:nvPr/>
          </p:nvSpPr>
          <p:spPr bwMode="auto">
            <a:xfrm>
              <a:off x="3714" y="2577"/>
              <a:ext cx="1312" cy="1224"/>
            </a:xfrm>
            <a:prstGeom prst="rect">
              <a:avLst/>
            </a:prstGeom>
            <a:solidFill>
              <a:srgbClr val="DFEE95"/>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sp>
          <p:nvSpPr>
            <p:cNvPr id="28697" name="Text Box 25"/>
            <p:cNvSpPr txBox="1">
              <a:spLocks noChangeArrowheads="1"/>
            </p:cNvSpPr>
            <p:nvPr/>
          </p:nvSpPr>
          <p:spPr bwMode="auto">
            <a:xfrm>
              <a:off x="3767" y="3175"/>
              <a:ext cx="1186" cy="571"/>
            </a:xfrm>
            <a:prstGeom prst="rect">
              <a:avLst/>
            </a:prstGeom>
            <a:solidFill>
              <a:srgbClr val="F1E1C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hangingPunct="0">
                <a:defRPr/>
              </a:pPr>
              <a:r>
                <a:rPr lang="en-US" sz="1400" b="1">
                  <a:ea typeface="MS PGothic" charset="0"/>
                  <a:cs typeface="MS PGothic" charset="0"/>
                </a:rPr>
                <a:t>Faecal sludge:</a:t>
              </a:r>
              <a:r>
                <a:rPr lang="en-US" sz="1400">
                  <a:ea typeface="MS PGothic" charset="0"/>
                  <a:cs typeface="MS PGothic" charset="0"/>
                </a:rPr>
                <a:t>  solids and liquids accumulating in  sanitation systems</a:t>
              </a:r>
            </a:p>
          </p:txBody>
        </p:sp>
        <p:sp>
          <p:nvSpPr>
            <p:cNvPr id="28698" name="Rectangle 26"/>
            <p:cNvSpPr>
              <a:spLocks noChangeArrowheads="1"/>
            </p:cNvSpPr>
            <p:nvPr/>
          </p:nvSpPr>
          <p:spPr bwMode="auto">
            <a:xfrm>
              <a:off x="3770" y="2639"/>
              <a:ext cx="1186" cy="53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pic>
          <p:nvPicPr>
            <p:cNvPr id="27673" name="Picture 27" descr="tank-mod2"/>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953" y="2637"/>
              <a:ext cx="823" cy="5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8700" name="Rectangle 28"/>
          <p:cNvSpPr>
            <a:spLocks noChangeArrowheads="1"/>
          </p:cNvSpPr>
          <p:nvPr/>
        </p:nvSpPr>
        <p:spPr bwMode="auto">
          <a:xfrm>
            <a:off x="969963" y="5935032"/>
            <a:ext cx="7024687" cy="498475"/>
          </a:xfrm>
          <a:prstGeom prst="rect">
            <a:avLst/>
          </a:prstGeom>
          <a:solidFill>
            <a:srgbClr val="FFFF78"/>
          </a:solidFill>
          <a:ln>
            <a:noFill/>
          </a:ln>
          <a:effectLst>
            <a:outerShdw blurRad="63500" dist="38099" dir="2700000" algn="ctr" rotWithShape="0">
              <a:schemeClr val="bg2">
                <a:alpha val="74998"/>
              </a:schemeClr>
            </a:outerShdw>
          </a:effectLst>
          <a:extLst>
            <a:ext uri="{91240B29-F687-4f45-9708-019B960494DF}">
              <a14:hiddenLine xmlns="" xmlns:a14="http://schemas.microsoft.com/office/drawing/2010/main" w="9525">
                <a:solidFill>
                  <a:schemeClr val="tx1"/>
                </a:solidFill>
                <a:miter lim="800000"/>
                <a:headEnd/>
                <a:tailEnd/>
              </a14:hiddenLine>
            </a:ext>
          </a:extLst>
        </p:spPr>
        <p:txBody>
          <a:bodyPr lIns="0" tIns="72000" rIns="0" bIns="72000">
            <a:spAutoFit/>
          </a:bodyPr>
          <a:lstStyle/>
          <a:p>
            <a:pPr marL="182563" indent="-182563" algn="ctr">
              <a:lnSpc>
                <a:spcPts val="2800"/>
              </a:lnSpc>
              <a:spcBef>
                <a:spcPts val="800"/>
              </a:spcBef>
              <a:buFont typeface="Wingdings" charset="0"/>
              <a:buNone/>
              <a:defRPr/>
            </a:pPr>
            <a:r>
              <a:rPr lang="en-US" altLang="zh-CN" sz="2000">
                <a:ea typeface="SimSun" charset="0"/>
                <a:cs typeface="SimSun" charset="0"/>
              </a:rPr>
              <a:t>A sanitation system must manage all products generated !</a:t>
            </a:r>
            <a:endParaRPr lang="en-US" sz="2000">
              <a:cs typeface="+mn-cs"/>
            </a:endParaRPr>
          </a:p>
        </p:txBody>
      </p:sp>
      <p:grpSp>
        <p:nvGrpSpPr>
          <p:cNvPr id="28701" name="Group 29"/>
          <p:cNvGrpSpPr>
            <a:grpSpLocks/>
          </p:cNvGrpSpPr>
          <p:nvPr/>
        </p:nvGrpSpPr>
        <p:grpSpPr bwMode="auto">
          <a:xfrm>
            <a:off x="3586163" y="2091921"/>
            <a:ext cx="1473200" cy="1560513"/>
            <a:chOff x="2272" y="1562"/>
            <a:chExt cx="928" cy="983"/>
          </a:xfrm>
        </p:grpSpPr>
        <p:sp>
          <p:nvSpPr>
            <p:cNvPr id="28702" name="Rectangle 30"/>
            <p:cNvSpPr>
              <a:spLocks noChangeArrowheads="1"/>
            </p:cNvSpPr>
            <p:nvPr/>
          </p:nvSpPr>
          <p:spPr bwMode="auto">
            <a:xfrm>
              <a:off x="2272" y="1562"/>
              <a:ext cx="928" cy="983"/>
            </a:xfrm>
            <a:prstGeom prst="rect">
              <a:avLst/>
            </a:prstGeom>
            <a:solidFill>
              <a:srgbClr val="DFEE95"/>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sp>
          <p:nvSpPr>
            <p:cNvPr id="28703" name="Text Box 31"/>
            <p:cNvSpPr txBox="1">
              <a:spLocks noChangeArrowheads="1"/>
            </p:cNvSpPr>
            <p:nvPr/>
          </p:nvSpPr>
          <p:spPr bwMode="auto">
            <a:xfrm>
              <a:off x="2329" y="2200"/>
              <a:ext cx="835" cy="315"/>
            </a:xfrm>
            <a:prstGeom prst="rect">
              <a:avLst/>
            </a:prstGeom>
            <a:solidFill>
              <a:srgbClr val="F1E1C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hangingPunct="0">
                <a:defRPr/>
              </a:pPr>
              <a:r>
                <a:rPr lang="en-US" sz="1400" b="1">
                  <a:ea typeface="MS PGothic" charset="0"/>
                  <a:cs typeface="MS PGothic" charset="0"/>
                </a:rPr>
                <a:t>Excreta:</a:t>
              </a:r>
              <a:r>
                <a:rPr lang="en-US" sz="1400">
                  <a:ea typeface="MS PGothic" charset="0"/>
                  <a:cs typeface="MS PGothic" charset="0"/>
                </a:rPr>
                <a:t>  urine &amp; faeces</a:t>
              </a:r>
            </a:p>
          </p:txBody>
        </p:sp>
        <p:sp>
          <p:nvSpPr>
            <p:cNvPr id="28704" name="Rectangle 32"/>
            <p:cNvSpPr>
              <a:spLocks noChangeArrowheads="1"/>
            </p:cNvSpPr>
            <p:nvPr/>
          </p:nvSpPr>
          <p:spPr bwMode="auto">
            <a:xfrm>
              <a:off x="2334" y="1626"/>
              <a:ext cx="810" cy="605"/>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cs typeface="+mn-cs"/>
              </a:endParaRPr>
            </a:p>
          </p:txBody>
        </p:sp>
        <p:pic>
          <p:nvPicPr>
            <p:cNvPr id="27669" name="Picture 33" descr="pit-latrine-corr"/>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2487" y="1635"/>
              <a:ext cx="531" cy="5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8706" name="AutoShape 34"/>
          <p:cNvSpPr>
            <a:spLocks noChangeArrowheads="1"/>
          </p:cNvSpPr>
          <p:nvPr/>
        </p:nvSpPr>
        <p:spPr bwMode="auto">
          <a:xfrm>
            <a:off x="95250" y="5998532"/>
            <a:ext cx="652463" cy="434975"/>
          </a:xfrm>
          <a:prstGeom prst="rightArrow">
            <a:avLst>
              <a:gd name="adj1" fmla="val 50000"/>
              <a:gd name="adj2" fmla="val 37500"/>
            </a:avLst>
          </a:prstGeom>
          <a:solidFill>
            <a:srgbClr val="F08400"/>
          </a:solidFill>
          <a:ln>
            <a:noFill/>
          </a:ln>
          <a:effectLst>
            <a:outerShdw blurRad="63500" dist="38099" dir="2700000" algn="ctr" rotWithShape="0">
              <a:schemeClr val="bg2">
                <a:alpha val="74998"/>
              </a:schemeClr>
            </a:outerShdw>
          </a:effectLst>
          <a:extLst>
            <a:ext uri="{91240B29-F687-4f45-9708-019B960494DF}">
              <a14:hiddenLine xmlns="" xmlns:a14="http://schemas.microsoft.com/office/drawing/2010/main" w="9525">
                <a:solidFill>
                  <a:schemeClr val="tx1"/>
                </a:solidFill>
                <a:miter lim="800000"/>
                <a:headEnd/>
                <a:tailEnd/>
              </a14:hiddenLine>
            </a:ext>
          </a:extLst>
        </p:spPr>
        <p:txBody>
          <a:bodyPr wrap="none" anchor="ctr"/>
          <a:lstStyle/>
          <a:p>
            <a:pPr>
              <a:defRPr/>
            </a:pPr>
            <a:endParaRPr lang="de-DE">
              <a:cs typeface="+mn-cs"/>
            </a:endParaRPr>
          </a:p>
        </p:txBody>
      </p:sp>
      <p:sp>
        <p:nvSpPr>
          <p:cNvPr id="28707" name="Text Box 35"/>
          <p:cNvSpPr txBox="1">
            <a:spLocks noChangeArrowheads="1"/>
          </p:cNvSpPr>
          <p:nvPr/>
        </p:nvSpPr>
        <p:spPr bwMode="auto">
          <a:xfrm>
            <a:off x="6748463" y="52388"/>
            <a:ext cx="1966912" cy="136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gn="r" eaLnBrk="0" hangingPunct="0">
              <a:defRPr/>
            </a:pPr>
            <a:r>
              <a:rPr lang="de-DE" sz="900" b="1">
                <a:solidFill>
                  <a:schemeClr val="bg1"/>
                </a:solidFill>
                <a:latin typeface="TheSerif B5 Plain" charset="0"/>
                <a:cs typeface="+mn-cs"/>
              </a:rPr>
              <a:t>Introduction</a:t>
            </a:r>
          </a:p>
        </p:txBody>
      </p:sp>
    </p:spTree>
    <p:extLst>
      <p:ext uri="{BB962C8B-B14F-4D97-AF65-F5344CB8AC3E}">
        <p14:creationId xmlns:p14="http://schemas.microsoft.com/office/powerpoint/2010/main" val="2953953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701"/>
                                        </p:tgtEl>
                                        <p:attrNameLst>
                                          <p:attrName>style.visibility</p:attrName>
                                        </p:attrNameLst>
                                      </p:cBhvr>
                                      <p:to>
                                        <p:strVal val="visible"/>
                                      </p:to>
                                    </p:set>
                                    <p:animEffect transition="in" filter="blinds(horizontal)">
                                      <p:cBhvr>
                                        <p:cTn id="7" dur="500"/>
                                        <p:tgtEl>
                                          <p:spTgt spid="287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8690"/>
                                        </p:tgtEl>
                                        <p:attrNameLst>
                                          <p:attrName>style.visibility</p:attrName>
                                        </p:attrNameLst>
                                      </p:cBhvr>
                                      <p:to>
                                        <p:strVal val="visible"/>
                                      </p:to>
                                    </p:set>
                                    <p:animEffect transition="in" filter="blinds(horizontal)">
                                      <p:cBhvr>
                                        <p:cTn id="12" dur="500"/>
                                        <p:tgtEl>
                                          <p:spTgt spid="286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8686"/>
                                        </p:tgtEl>
                                        <p:attrNameLst>
                                          <p:attrName>style.visibility</p:attrName>
                                        </p:attrNameLst>
                                      </p:cBhvr>
                                      <p:to>
                                        <p:strVal val="visible"/>
                                      </p:to>
                                    </p:set>
                                    <p:animEffect transition="in" filter="blinds(horizontal)">
                                      <p:cBhvr>
                                        <p:cTn id="17" dur="500"/>
                                        <p:tgtEl>
                                          <p:spTgt spid="286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8682"/>
                                        </p:tgtEl>
                                        <p:attrNameLst>
                                          <p:attrName>style.visibility</p:attrName>
                                        </p:attrNameLst>
                                      </p:cBhvr>
                                      <p:to>
                                        <p:strVal val="visible"/>
                                      </p:to>
                                    </p:set>
                                    <p:animEffect transition="in" filter="blinds(horizontal)">
                                      <p:cBhvr>
                                        <p:cTn id="22" dur="500"/>
                                        <p:tgtEl>
                                          <p:spTgt spid="2868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8695"/>
                                        </p:tgtEl>
                                        <p:attrNameLst>
                                          <p:attrName>style.visibility</p:attrName>
                                        </p:attrNameLst>
                                      </p:cBhvr>
                                      <p:to>
                                        <p:strVal val="visible"/>
                                      </p:to>
                                    </p:set>
                                    <p:animEffect transition="in" filter="blinds(horizontal)">
                                      <p:cBhvr>
                                        <p:cTn id="27" dur="500"/>
                                        <p:tgtEl>
                                          <p:spTgt spid="286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8700"/>
                                        </p:tgtEl>
                                        <p:attrNameLst>
                                          <p:attrName>style.visibility</p:attrName>
                                        </p:attrNameLst>
                                      </p:cBhvr>
                                      <p:to>
                                        <p:strVal val="visible"/>
                                      </p:to>
                                    </p:set>
                                    <p:animEffect transition="in" filter="blinds(horizontal)">
                                      <p:cBhvr>
                                        <p:cTn id="32" dur="500"/>
                                        <p:tgtEl>
                                          <p:spTgt spid="28700"/>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8706"/>
                                        </p:tgtEl>
                                        <p:attrNameLst>
                                          <p:attrName>style.visibility</p:attrName>
                                        </p:attrNameLst>
                                      </p:cBhvr>
                                      <p:to>
                                        <p:strVal val="visible"/>
                                      </p:to>
                                    </p:set>
                                    <p:animEffect transition="in" filter="blinds(horizontal)">
                                      <p:cBhvr>
                                        <p:cTn id="35" dur="500"/>
                                        <p:tgtEl>
                                          <p:spTgt spid="28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00" grpId="0" animBg="1"/>
      <p:bldP spid="2870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0" lvl="1" indent="0">
              <a:buNone/>
            </a:pPr>
            <a:r>
              <a:rPr lang="en-GB" sz="2400" b="1" noProof="0" smtClean="0">
                <a:latin typeface="Helvetica"/>
                <a:cs typeface="Helvetica"/>
              </a:rPr>
              <a:t>Types of wastewater</a:t>
            </a:r>
          </a:p>
          <a:p>
            <a:pPr marL="0" lvl="1" indent="0">
              <a:buNone/>
            </a:pPr>
            <a:r>
              <a:rPr lang="en-GB" noProof="0" smtClean="0"/>
              <a:t>2- </a:t>
            </a:r>
            <a:r>
              <a:rPr lang="en-GB" b="1" i="1" noProof="0" smtClean="0"/>
              <a:t>Industrial wastewater</a:t>
            </a:r>
          </a:p>
          <a:p>
            <a:pPr marL="0" lvl="1" indent="0">
              <a:buNone/>
            </a:pPr>
            <a:r>
              <a:rPr lang="en-GB" noProof="0" smtClean="0"/>
              <a:t>The water resulting from the activity and industrial production are divided into two parts:</a:t>
            </a:r>
          </a:p>
          <a:p>
            <a:pPr lvl="1">
              <a:buFont typeface="Symbol" charset="2"/>
              <a:buChar char="-"/>
            </a:pPr>
            <a:r>
              <a:rPr lang="en-GB" noProof="0" smtClean="0"/>
              <a:t>Industrial Wastewater connected to the sewage system and delivered to the  wastewater treatment plants as wastewater mixed household wastewater.</a:t>
            </a:r>
          </a:p>
          <a:p>
            <a:pPr lvl="1">
              <a:buFont typeface="Symbol" charset="2"/>
              <a:buChar char="-"/>
            </a:pPr>
            <a:r>
              <a:rPr lang="en-GB" noProof="0" smtClean="0"/>
              <a:t>Industrial wastewater not connected to the network and that is put into the environment in different ways such as rivers, streams and ocean or exploited for agricultural purposes.</a:t>
            </a:r>
          </a:p>
          <a:p>
            <a:pPr marL="0" lvl="1" indent="0">
              <a:buNone/>
            </a:pPr>
            <a:endParaRPr lang="en-GB" sz="2400" noProof="0"/>
          </a:p>
        </p:txBody>
      </p:sp>
    </p:spTree>
    <p:extLst>
      <p:ext uri="{BB962C8B-B14F-4D97-AF65-F5344CB8AC3E}">
        <p14:creationId xmlns:p14="http://schemas.microsoft.com/office/powerpoint/2010/main" val="664831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41905" y="1326086"/>
            <a:ext cx="4390571" cy="4800077"/>
          </a:xfrm>
        </p:spPr>
        <p:txBody>
          <a:bodyPr>
            <a:normAutofit fontScale="92500"/>
          </a:bodyPr>
          <a:lstStyle/>
          <a:p>
            <a:pPr marL="0" lvl="1" indent="0">
              <a:buNone/>
            </a:pPr>
            <a:r>
              <a:rPr lang="en-GB" sz="2400" b="1" noProof="0" smtClean="0">
                <a:latin typeface="Helvetica"/>
                <a:cs typeface="Helvetica"/>
              </a:rPr>
              <a:t>Wastewater collection networks</a:t>
            </a:r>
          </a:p>
          <a:p>
            <a:pPr lvl="1"/>
            <a:r>
              <a:rPr lang="en-GB" b="1" i="1" noProof="0" smtClean="0"/>
              <a:t>Sewerage network</a:t>
            </a:r>
          </a:p>
          <a:p>
            <a:pPr marL="0" lvl="1" indent="0">
              <a:buNone/>
            </a:pPr>
            <a:r>
              <a:rPr lang="en-GB" noProof="0" smtClean="0"/>
              <a:t>The networks that collect household wastewater, industrial and commercial</a:t>
            </a:r>
          </a:p>
          <a:p>
            <a:pPr lvl="1"/>
            <a:r>
              <a:rPr lang="en-GB" b="1" i="1" noProof="0" smtClean="0"/>
              <a:t>Storm water network</a:t>
            </a:r>
          </a:p>
          <a:p>
            <a:pPr marL="0" lvl="1" indent="0">
              <a:buNone/>
            </a:pPr>
            <a:r>
              <a:rPr lang="en-GB" noProof="0" smtClean="0"/>
              <a:t>The networks that discharge storm water and street wash water only</a:t>
            </a:r>
          </a:p>
          <a:p>
            <a:pPr lvl="1"/>
            <a:r>
              <a:rPr lang="en-GB" b="1" i="1" noProof="0" smtClean="0"/>
              <a:t>Combined system</a:t>
            </a:r>
          </a:p>
          <a:p>
            <a:pPr marL="0" lvl="1" indent="0">
              <a:buNone/>
            </a:pPr>
            <a:r>
              <a:rPr lang="en-GB" noProof="0" smtClean="0"/>
              <a:t>The networks that conduct various types of water regardless of its source, household, industrial or rain water</a:t>
            </a:r>
          </a:p>
          <a:p>
            <a:endParaRPr lang="en-GB" noProof="0"/>
          </a:p>
        </p:txBody>
      </p:sp>
      <p:pic>
        <p:nvPicPr>
          <p:cNvPr id="3" name="Picture 1"/>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261435" y="3550287"/>
            <a:ext cx="3668253" cy="2666669"/>
          </a:xfrm>
          <a:prstGeom prst="rect">
            <a:avLst/>
          </a:prstGeom>
          <a:noFill/>
          <a:ln w="9525">
            <a:noFill/>
            <a:miter lim="800000"/>
            <a:headEnd/>
            <a:tailEnd/>
          </a:ln>
          <a:effectLst>
            <a:outerShdw dist="35921" dir="2700000" algn="ctr" rotWithShape="0">
              <a:srgbClr val="808080"/>
            </a:outerShdw>
          </a:effectLst>
        </p:spPr>
      </p:pic>
      <p:pic>
        <p:nvPicPr>
          <p:cNvPr id="4"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214938" y="948342"/>
            <a:ext cx="3714750" cy="2500312"/>
          </a:xfrm>
          <a:prstGeom prst="rect">
            <a:avLst/>
          </a:prstGeom>
          <a:noFill/>
          <a:ln w="9525">
            <a:noFill/>
            <a:miter lim="800000"/>
            <a:headEnd/>
            <a:tailEnd/>
          </a:ln>
          <a:effectLst>
            <a:outerShdw dist="35921" dir="2700000" algn="ctr" rotWithShape="0">
              <a:srgbClr val="808080"/>
            </a:outerShdw>
          </a:effectLst>
        </p:spPr>
      </p:pic>
    </p:spTree>
    <p:extLst>
      <p:ext uri="{BB962C8B-B14F-4D97-AF65-F5344CB8AC3E}">
        <p14:creationId xmlns:p14="http://schemas.microsoft.com/office/powerpoint/2010/main" val="2295489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TotalTime>
  <Words>812</Words>
  <Application>Microsoft Office PowerPoint</Application>
  <PresentationFormat>On-screen Show (4:3)</PresentationFormat>
  <Paragraphs>74</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MS PGothic</vt:lpstr>
      <vt:lpstr>SimSun</vt:lpstr>
      <vt:lpstr>Arial</vt:lpstr>
      <vt:lpstr>Calibri</vt:lpstr>
      <vt:lpstr>Helvetica</vt:lpstr>
      <vt:lpstr>Helvetica Light</vt:lpstr>
      <vt:lpstr>Symbol</vt:lpstr>
      <vt:lpstr>TheSerif B5 Plain</vt:lpstr>
      <vt:lpstr>Wingdings</vt:lpstr>
      <vt:lpstr>Office-Design</vt:lpstr>
      <vt:lpstr>«Water Sector Reform in Kenya »</vt:lpstr>
      <vt:lpstr>Introduction to Wastewater </vt:lpstr>
      <vt:lpstr>PowerPoint Presentation</vt:lpstr>
      <vt:lpstr>PowerPoint Presentation</vt:lpstr>
      <vt:lpstr>PowerPoint Presentation</vt:lpstr>
      <vt:lpstr>PowerPoint Presentation</vt:lpstr>
      <vt:lpstr>Domestic wastewater: What products are we dealing with?</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Hans Hartung</dc:creator>
  <cp:lastModifiedBy>Bernard Njenga</cp:lastModifiedBy>
  <cp:revision>25</cp:revision>
  <dcterms:created xsi:type="dcterms:W3CDTF">2015-08-01T14:04:52Z</dcterms:created>
  <dcterms:modified xsi:type="dcterms:W3CDTF">2017-08-19T01:34:36Z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180167</vt:lpwstr>
  </property>
  <property fmtid="{D5CDD505-2E9C-101B-9397-08002B2CF9AE}" name="NXPowerLiteSettings" pid="3">
    <vt:lpwstr>C4000400038000</vt:lpwstr>
  </property>
  <property fmtid="{D5CDD505-2E9C-101B-9397-08002B2CF9AE}" name="NXPowerLiteVersion" pid="4">
    <vt:lpwstr>D7.1.10</vt:lpwstr>
  </property>
</Properties>
</file>